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Nanum Gothic"/>
      <p:regular r:id="rId53"/>
      <p:bold r:id="rId54"/>
    </p:embeddedFont>
    <p:embeddedFont>
      <p:font typeface="NanumGothic ExtraBold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49157B-06C2-4A83-8C1E-D93C96F4FBF9}">
  <a:tblStyle styleId="{D049157B-06C2-4A83-8C1E-D93C96F4FB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NanumGothic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NanumGothicExtraBold-bold.fntdata"/><Relationship Id="rId10" Type="http://schemas.openxmlformats.org/officeDocument/2006/relationships/slide" Target="slides/slide3.xml"/><Relationship Id="rId54" Type="http://schemas.openxmlformats.org/officeDocument/2006/relationships/font" Target="fonts/NanumGothic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d9a10a88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d9a10a88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지금부터 OB 4조 2번째 프로젝트 발표를 시작하도록 하겠습니다.</a:t>
            </a:r>
            <a:endParaRPr/>
          </a:p>
        </p:txBody>
      </p:sp>
      <p:sp>
        <p:nvSpPr>
          <p:cNvPr id="101" name="Google Shape;101;g19d9a10a887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b4e3d57d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b4e3d57d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한자도 영어와 동일한 방법으로 번역했습니다.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b4e3d57d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b4e3d57d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토픽 분류에 중요한 특수문자, 영어, 그리고 한자를 처리한 후 남아 있는 문자는 모두 삭제한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오른쪽과 같이 데이터1이 완성된 것을 확인할 수 있습니다.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2a064d9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2a064d9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두 번째 데이터인 데이터2에 대해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데이터2는 앞서 만든 데이터1을 영어로 번역한 데이터입니다.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중간 발표 때 파파고 크롤링을 사용했지만, 번역하는 과정에서 생각보다 많은 오류가 발생하여 html로 변환하여 txt 파일로 추출하는 새로운 방법을 사용했습니다.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b4e3d57d2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b4e3d57d2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방법은 </a:t>
            </a:r>
            <a:r>
              <a:rPr lang="ko">
                <a:solidFill>
                  <a:schemeClr val="dk1"/>
                </a:solidFill>
              </a:rPr>
              <a:t>깃허브에서 html을 만들어 해당 링크를 파파고 웹사이트 번역 사이트에 첨부하는 형식입니다.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b4e3d57d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b4e3d57d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하면 한글로만 이루어진 데이터1에서 영어로 된 데이터2가 생성됩니다.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b4e3d57d2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b4e3d57d2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데이터3에 대해 발표하겠습니다.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데이터3은 영어로 번역한 데이터2를 한글로 재번역한 데이터입니다. 방법은 앞서 말씀드린 내용과 동일합니다.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b4e3d57d2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ab4e3d57d2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추출한 txt 파일의 확장자명을 html로 변환하여 깃허브에 업로드하고, 깃허브에서 html을 만들어 해당 링크를 파파고 웹사이트 번역 사이트에 첨부합니다.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b4e3d57d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b4e3d57d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그러면 데이터2를 한글로 번역한 데이터3이 완성됩니다.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데이터를 보면 영어와 한자도 섞여 있기 때문에 한글이 아닌 문자는 모두 삭제했습니다.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b4e3d57d2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b4e3d57d2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완성된 3개의 데이터셋을 이용해 모델링을 진행해보겠습니다. </a:t>
            </a:r>
            <a:endParaRPr/>
          </a:p>
        </p:txBody>
      </p:sp>
      <p:sp>
        <p:nvSpPr>
          <p:cNvPr id="258" name="Google Shape;258;g1ab4e3d57d2_1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9f691aebf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9f691aebf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저희는 중간 발표 때 소개한 bert와 kobert를 사용하여 모델링을 했습니다.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d9a10a887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d9a10a887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발표의 순서는 다음과 같습니다. </a:t>
            </a:r>
            <a:endParaRPr sz="1000"/>
          </a:p>
        </p:txBody>
      </p:sp>
      <p:sp>
        <p:nvSpPr>
          <p:cNvPr id="107" name="Google Shape;107;g19d9a10a887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2a064d9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2a064d9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Bert 모델링에 대해 발표하겠습니다.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모델을 생성하기 위해 필요한 파라미터인 학습률과 eps, 그리고 epoch를 지정해줍니다.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정확도를 계산하는 함수와 시간을 표시하는 함수를 생성합니다.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39f3fa6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39f3fa6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bert 모델 학습을 진행합니다.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3b0c92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3b0c92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 보이는 것과 같이 정확도가 너무 낮아 파라미터 값을 바꿔보며 여러 번 진행하였으나 정확도가 향상되지 않았습니다.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저희는 효율적인 모델링을 하기 위해 KoBert만 진행하였습니다.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2a064d9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2a064d9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KoBert에 대해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KoBert를 사용한 데이터는 1과 3으로 총 2개입니다.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필요한 라이브러리를 설치하고 불러옵니다.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b4e3d57d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b4e3d57d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그다음 데이터를 리스트로 변환하고 bert dataset 클래스를 이용하여 모델링하기 위한 데이터셋을 만들어줍니다.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b4e3d57d2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ab4e3d57d2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batch 사이즈나 epoch, learning rate 등 파라미터를 지정하고, 데이터에 있는 문장들을 토큰화합니다.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ab4e3d57d2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ab4e3d57d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학습 모델을 생성합니다. 데이콘에서 주어진 데이터의 topic 개수는 총 7개이기 때문에 num classes를 7로 설정합니다.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b4e3d57d2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b4e3d57d2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앞서 지정한 epoch 수만큼 모델을 학습시킵니다.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b4e3d57d2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ab4e3d57d2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처음에는 정확도가 약 0.73으로 상대적으로 낮았으나, 마지막에는 0.99로 눈에 띄게 높아진 것을 확인할 수 있습니다.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b4e3d57d2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ab4e3d57d2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예측 데이터셋을 생성하고 정확도를 측정한 결과 0.849가 나왔습니다.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b4e3d57d2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b4e3d57d2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</a:t>
            </a:r>
            <a:r>
              <a:rPr lang="ko"/>
              <a:t>저 저희가 참가한 대회와 데이터에 대해 소개드리겠습니다.</a:t>
            </a:r>
            <a:endParaRPr/>
          </a:p>
        </p:txBody>
      </p:sp>
      <p:sp>
        <p:nvSpPr>
          <p:cNvPr id="114" name="Google Shape;114;g1ab4e3d57d2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b4e3d57d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ab4e3d57d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재번역했던 데이터3을 모델링합니다.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모델링 과정은 앞에서 설명한 것과 동일하므로 넘어가겠습니다.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b4e3d57d2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b4e3d57d2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학습의 정확도를 추적한 결과, 데이터1과 비슷하게 처음에는 정확도가 낮았지만 마지막에는 1에 가까울 정도로 높아진 것을 알 수 있습니다.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b4e3d57d2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ab4e3d57d2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예측 데이터셋을 생성하여 test 데이터에 대한 정확도를 확인한 결과, 데이터1보다는 조금 낮아진 0.825였습니다.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ab4e3d57d2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ab4e3d57d2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2번째 데이터 가공에 대해 살펴보겠습니다. </a:t>
            </a:r>
            <a:endParaRPr/>
          </a:p>
        </p:txBody>
      </p:sp>
      <p:sp>
        <p:nvSpPr>
          <p:cNvPr id="397" name="Google Shape;397;g1ab4e3d57d2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b4e3d57d2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ab4e3d57d2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앞에서 저희가 학습과 예측을 한 결과, 학습 정확도는 매우 높았지만, 테스트 데이터의 정확도는 그보다 더 낮은 과적합의 양상을 보였습니다.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r>
              <a:rPr lang="ko"/>
              <a:t>를 해결하기 위해 과적합을 방지하는 방법 중 하나인 데이터 증강 방법을 시도해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증강이</a:t>
            </a:r>
            <a:r>
              <a:rPr lang="ko"/>
              <a:t>란, 원본 데이터에 약간의 변형을 가한 데이터를 학습에 추가로 사용하는 방법으로, 머신러닝 모델이 더욱 다양한 케이스를 학습할 수 있도록 함으로써 과적합을 방지합니다.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b2a064d9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b2a064d9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영어</a:t>
            </a:r>
            <a:r>
              <a:rPr lang="ko"/>
              <a:t>인 데이터2를 제외한 데이터1, 데이터3은 보시는 바와 같이 원본 데이터를 약간씩 변형한 데이터이므로, 데이터 증강에 활용하기에 적합하다고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</a:t>
            </a:r>
            <a:r>
              <a:rPr lang="ko"/>
              <a:t>서 저희는 원본 데이터를 포함해 총 3가지 조합의 데이터셋을 생성하였고, 이를 활용해 모델링을 재시도하였습니다.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b4e3d57d2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b4e3d57d2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이어</a:t>
            </a:r>
            <a:r>
              <a:rPr lang="ko"/>
              <a:t>서 증강된 데이터를 활용한 모델링 결과를 설명드리겠습니다.</a:t>
            </a:r>
            <a:endParaRPr/>
          </a:p>
        </p:txBody>
      </p:sp>
      <p:sp>
        <p:nvSpPr>
          <p:cNvPr id="426" name="Google Shape;426;g1ab4e3d57d2_1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b2a064d9c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b2a064d9c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원본 데이터와 데이터1을 병합한 경우입니다.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경우에는 학습 정확도가 0.8부터 0.98까지 증가했으며, 예측 정확도는 0.848입니다.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ab4e3d57d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ab4e3d57d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원본 데이터와 데이터3의 병합입니다.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경우에 모델 학습의 정확도는 0.77에서 0.96으로 앞선 데이터1과 원본 병합보다는 정확도가 조금 낮게 나왔지만, 예측 데이터셋은 0.851</a:t>
            </a:r>
            <a:r>
              <a:rPr lang="ko"/>
              <a:t>로 </a:t>
            </a:r>
            <a:r>
              <a:rPr lang="ko"/>
              <a:t>조금 더 높게 나온 것을 알 수 있습니다.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b4e3d57d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ab4e3d57d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3개의 데이터를 모두 합친 경우입니다.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학습의 정확도는 첫 시점은 3가지 경우 중 가장 높았으나 마지막에는 가장 낮았고, 예측 정확도는 가장 높게 나왔습니다.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d9a10a88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d9a10a88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참가한 대회는 월간 데이콘 뉴스 토픽 분류 AI 경진대회이며,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대회의 목표는 뉴스 헤드라인만을 이용해 뉴스의 주제를 분류하는 알고리즘을 개발하는 것입니다.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ab4e3d57d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ab4e3d57d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추가적으</a:t>
            </a:r>
            <a:r>
              <a:rPr lang="ko"/>
              <a:t>로 모델의 정확도를 향상시키기 위해 앞에서 생성한 5개의 KoBert 모델들을 조합하여 voting을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모델의 라벨값을 병합하고, 각 행 별 최빈값을 all 칼럼에 저장하여 새로운 예측 데이터셋을 생성하였습니다.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원본 데이터와 데이터1을 병합한 경우를 제외하고 voting을 진행한 결과, 예측 정확도가 0.858로 지금까지 나왔던 정확도 중 가장 높았습니다.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ab4e3d57d2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ab4e3d57d2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모든 데이터 조합을 병합하여 voting</a:t>
            </a:r>
            <a:r>
              <a:rPr lang="ko"/>
              <a:t>한 결과</a:t>
            </a:r>
            <a:r>
              <a:rPr lang="ko"/>
              <a:t>, 예측 정확도는 전보다 0.004 정도 떨어진 0.854</a:t>
            </a:r>
            <a:r>
              <a:rPr lang="ko"/>
              <a:t>로 확인되었습니다.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ab4e3d57d2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ab4e3d57d2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결과와 제언을 마지막으로 발표를 마무리 하도록 하겠습니다. </a:t>
            </a:r>
            <a:endParaRPr/>
          </a:p>
        </p:txBody>
      </p:sp>
      <p:sp>
        <p:nvSpPr>
          <p:cNvPr id="502" name="Google Shape;502;g1ab4e3d57d2_1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2a064d9c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2a064d9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Bert의 경우, 모델 학습의 정확도가 현저히 떨어져 KoBert를 진행한 결과만 표로 나타내보았습니다.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데이터 1과 3을 단독으로 모델링 한 경우는 과적합을 유발했고, 이를 해결하기 위해 데이터를 여러 조합으로 합치며 데이터 증강을 시도했습니다.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 결과, 미미한 수치이지만 확실히 과적합 문제가 해소되었음을 확인할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마지막으로 kobert 모델링 결과를 모두 합쳐 voting까지 진행했습니다.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총 7번의 모델링 중, 처음으로 시도한 voting의 테스트셋 정확도가 0.858로 가장 높은 수치를 보였습니다.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b2a064d9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b2a064d9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이번 프로젝트를 통해 크게 두가지를 깨닫게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 번째로, 특수문자를 포함했을 때 모델 성능이 조금 향상된 것을 알게 되었습니다. 저희는 시작할 때 특수문자를 제거하고 시작했지만, 다음에는 이를 삭제하지 않고 분석을 한다면 더 좋은 결과를 얻을 수 있을 것이라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번째는 데이터값 분포의 균등성을 확인하는 것입니다. 저희가 텍스트 분석에만 집중하다 보니, label 값이 불균등한 점을 놓쳐서 원하는 결과를 얻지 못한 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</a:t>
            </a:r>
            <a:r>
              <a:rPr lang="ko"/>
              <a:t>이 빈도가 높은 label 값에 가중치를 두고 학습을 진행하지 않도록 stratified k-fold </a:t>
            </a:r>
            <a:r>
              <a:rPr lang="ko"/>
              <a:t>교차 검증을 활용한다</a:t>
            </a:r>
            <a:r>
              <a:rPr lang="ko"/>
              <a:t>면, 지금보다 더 높은 정확도를 얻을 수 있을 것으로 기대됩니다.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9f6d33332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9f6d33332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저희 OB 4조의 발표를 들어주셔서 감사합니다.</a:t>
            </a:r>
            <a:endParaRPr/>
          </a:p>
        </p:txBody>
      </p:sp>
      <p:sp>
        <p:nvSpPr>
          <p:cNvPr id="532" name="Google Shape;532;g19f6d33332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d9a10a8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d9a10a8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저희가 사용할 데이터를 간단히 살펴보겠습니다.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 data는 헤드라인 인덱스를 나타내는 index 칼럼, 뉴스 헤드라인 텍스트인 title 칼럼, 뉴스 주제 인덱스 값인 topic_idx 칼럼으로 구성되어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topic_idx는 우측 상단과 같이 각 뉴스 헤드라인이 어떤 카테고리에 속하는지를 나타내는 target 값으로, 추후 이를 알맞게 분류해내는 것이 목적입니다.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추가적으로 info 함수를 활용해 train data에는 Null 값이 존재하지 않음을 확인하였습니다.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f6d3333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f6d3333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데이터는 train 데이터에서 topic_idx 칼럼을 제외한 데이터셋입니다.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데이터 역시 train 데이터와 동일하게 Null 값은 존재하지 않습니다.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b4e3d57d2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b4e3d57d2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일차적으로 진행한 데이터 가공에 대해 설명드리겠습니다.</a:t>
            </a:r>
            <a:endParaRPr/>
          </a:p>
        </p:txBody>
      </p:sp>
      <p:sp>
        <p:nvSpPr>
          <p:cNvPr id="154" name="Google Shape;154;g1ab4e3d57d2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d9a10a88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d9a10a88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일차적으로 가공한 데이터를 앞으로 데이터1이라고 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데이터1은 한글을 제외한 문자를 수정한 데이터입니다.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특수문자 중에서 토픽과 관련된 것을 추출하여 유의미한 단어로 변환했습니다.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b4e3d57d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b4e3d57d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영어 또한 토픽에 중요하다고 판단되는 단어들 중 빈도수가 일정 기준 이상 되는 단어들만 추출하여 한글로 번역하고,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번역에 오류가 없는지 함수를 만들어 확인했습니다.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제목 슬라이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461988" y="1625986"/>
            <a:ext cx="67524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3400"/>
              <a:buFont typeface="Arial"/>
              <a:buNone/>
              <a:defRPr sz="3400">
                <a:solidFill>
                  <a:srgbClr val="0046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81427" l="0" r="0" t="0"/>
          <a:stretch/>
        </p:blipFill>
        <p:spPr>
          <a:xfrm>
            <a:off x="931" y="0"/>
            <a:ext cx="9142135" cy="95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" y="2"/>
            <a:ext cx="9142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40374" y="1212929"/>
            <a:ext cx="754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616"/>
              </a:buClr>
              <a:buSzPts val="2100"/>
              <a:buChar char="●"/>
              <a:defRPr>
                <a:solidFill>
                  <a:srgbClr val="171616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800"/>
              <a:buChar char="○"/>
              <a:defRPr>
                <a:solidFill>
                  <a:srgbClr val="171616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500"/>
              <a:buChar char="■"/>
              <a:defRPr>
                <a:solidFill>
                  <a:srgbClr val="171616"/>
                </a:solidFill>
              </a:defRPr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●"/>
              <a:defRPr>
                <a:solidFill>
                  <a:srgbClr val="171616"/>
                </a:solidFill>
              </a:defRPr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○"/>
              <a:defRPr>
                <a:solidFill>
                  <a:srgbClr val="17161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7190714" y="4634462"/>
            <a:ext cx="61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461988" y="1625986"/>
            <a:ext cx="67524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3400"/>
              <a:buFont typeface="Arial"/>
              <a:buNone/>
              <a:defRPr sz="3400">
                <a:solidFill>
                  <a:srgbClr val="0046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81427" l="0" r="0" t="0"/>
          <a:stretch/>
        </p:blipFill>
        <p:spPr>
          <a:xfrm>
            <a:off x="931" y="0"/>
            <a:ext cx="9142135" cy="95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" y="2"/>
            <a:ext cx="9142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1" y="2"/>
            <a:ext cx="9142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459382" y="1501975"/>
            <a:ext cx="68589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400"/>
              <a:buFont typeface="Arial"/>
              <a:buNone/>
              <a:defRPr sz="2400">
                <a:solidFill>
                  <a:srgbClr val="0046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81427" l="0" r="0" t="0"/>
          <a:stretch/>
        </p:blipFill>
        <p:spPr>
          <a:xfrm>
            <a:off x="931" y="0"/>
            <a:ext cx="9142135" cy="95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40374" y="1212929"/>
            <a:ext cx="754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616"/>
              </a:buClr>
              <a:buSzPts val="2100"/>
              <a:buChar char="•"/>
              <a:defRPr>
                <a:solidFill>
                  <a:srgbClr val="171616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>
                <a:solidFill>
                  <a:srgbClr val="171616"/>
                </a:solidFill>
              </a:defRPr>
            </a:lvl2pPr>
            <a:lvl3pPr indent="-3238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500"/>
              <a:buChar char="•"/>
              <a:defRPr>
                <a:solidFill>
                  <a:srgbClr val="171616"/>
                </a:solidFill>
              </a:defRPr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>
                <a:solidFill>
                  <a:srgbClr val="171616"/>
                </a:solidFill>
              </a:defRPr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>
                <a:solidFill>
                  <a:srgbClr val="17161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7190714" y="4634462"/>
            <a:ext cx="61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90996" y="1095375"/>
            <a:ext cx="341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3801890" y="1095375"/>
            <a:ext cx="341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390997" y="44934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254185" y="4819712"/>
            <a:ext cx="619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254185" y="4819712"/>
            <a:ext cx="619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254185" y="4819712"/>
            <a:ext cx="619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31" y="0"/>
            <a:ext cx="9142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81009" l="0" r="0" t="0"/>
          <a:stretch/>
        </p:blipFill>
        <p:spPr>
          <a:xfrm>
            <a:off x="931" y="2"/>
            <a:ext cx="9142135" cy="9767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482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40374" y="1212929"/>
            <a:ext cx="754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71616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254185" y="4819712"/>
            <a:ext cx="619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69.png"/><Relationship Id="rId6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ctrTitle"/>
          </p:nvPr>
        </p:nvSpPr>
        <p:spPr>
          <a:xfrm>
            <a:off x="489261" y="2329444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OB 4조 프로젝트(2) 발표</a:t>
            </a:r>
            <a:endParaRPr sz="3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월간 데이콘 뉴스 토픽 분류 AI 경진대회</a:t>
            </a:r>
            <a:endParaRPr b="1" sz="20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186350" y="43175"/>
            <a:ext cx="8569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1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한자 수정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3543100"/>
            <a:ext cx="8685075" cy="15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 b="50019" l="0" r="1166" t="0"/>
          <a:stretch/>
        </p:blipFill>
        <p:spPr>
          <a:xfrm>
            <a:off x="149075" y="1474550"/>
            <a:ext cx="2903275" cy="19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186350" y="43175"/>
            <a:ext cx="8569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1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완성된 데이터셋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025"/>
            <a:ext cx="3112950" cy="1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950" y="1505075"/>
            <a:ext cx="4142350" cy="3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/>
          <p:nvPr/>
        </p:nvSpPr>
        <p:spPr>
          <a:xfrm>
            <a:off x="4652450" y="1457350"/>
            <a:ext cx="4142400" cy="35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5804100" y="1096100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 (한글)</a:t>
            </a:r>
            <a:endParaRPr b="1">
              <a:solidFill>
                <a:srgbClr val="00482B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2" name="Google Shape;192;p32"/>
          <p:cNvCxnSpPr/>
          <p:nvPr/>
        </p:nvCxnSpPr>
        <p:spPr>
          <a:xfrm flipH="1" rot="10800000">
            <a:off x="3429000" y="2322350"/>
            <a:ext cx="1028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186348" y="43175"/>
            <a:ext cx="878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가공(1) - 데이터 2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149075" y="991425"/>
            <a:ext cx="40557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1을 HTML로 변환 후 txt 파일로 추출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025"/>
            <a:ext cx="8839200" cy="139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50" y="3088475"/>
            <a:ext cx="6126125" cy="14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186348" y="43175"/>
            <a:ext cx="878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2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149075" y="991425"/>
            <a:ext cx="65142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txt 파일의 확장자명을 html로 변환 후 이를 깃허브에 업로드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3625"/>
            <a:ext cx="8839197" cy="28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3265350" y="2168225"/>
            <a:ext cx="2431500" cy="31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4817200" y="1572525"/>
            <a:ext cx="41544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깃허브 링크를 파파고 웹사이트 번역 사이트에 첨부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0" name="Google Shape;210;p34"/>
          <p:cNvCxnSpPr/>
          <p:nvPr/>
        </p:nvCxnSpPr>
        <p:spPr>
          <a:xfrm>
            <a:off x="4551225" y="1324850"/>
            <a:ext cx="7800" cy="7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186348" y="43175"/>
            <a:ext cx="878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2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완성된 데이터셋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808025"/>
            <a:ext cx="4088275" cy="31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1289150" y="14078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 (한글)</a:t>
            </a:r>
            <a:endParaRPr b="1">
              <a:solidFill>
                <a:srgbClr val="00482B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08" y="1808025"/>
            <a:ext cx="4360483" cy="31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5766575" y="14078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2 (영어)</a:t>
            </a:r>
            <a:endParaRPr b="1">
              <a:solidFill>
                <a:srgbClr val="00482B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496675" y="1784650"/>
            <a:ext cx="4474800" cy="320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3527850" y="1230763"/>
            <a:ext cx="18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번역</a:t>
            </a:r>
            <a:endParaRPr b="1"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3" name="Google Shape;223;p35"/>
          <p:cNvCxnSpPr/>
          <p:nvPr/>
        </p:nvCxnSpPr>
        <p:spPr>
          <a:xfrm>
            <a:off x="3514725" y="1582025"/>
            <a:ext cx="183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186348" y="43175"/>
            <a:ext cx="878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3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49075" y="991425"/>
            <a:ext cx="40557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2를 HTML로 변환 후 txt 파일로 추출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275"/>
            <a:ext cx="8884951" cy="18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5" y="3484650"/>
            <a:ext cx="6436174" cy="1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/>
        </p:nvSpPr>
        <p:spPr>
          <a:xfrm>
            <a:off x="186348" y="43175"/>
            <a:ext cx="878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3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149075" y="991425"/>
            <a:ext cx="65142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txt 파일의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확장자명을 html로 변환 후 이를 깃허브에 업로드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4817200" y="1572525"/>
            <a:ext cx="41544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깃허브 링크를 파파고 웹사이트 번역 사이트에 첨부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5" y="2153625"/>
            <a:ext cx="8876151" cy="288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3265350" y="2168225"/>
            <a:ext cx="2431500" cy="31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37"/>
          <p:cNvCxnSpPr/>
          <p:nvPr/>
        </p:nvCxnSpPr>
        <p:spPr>
          <a:xfrm>
            <a:off x="4551225" y="1324850"/>
            <a:ext cx="7800" cy="7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186348" y="43175"/>
            <a:ext cx="8856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3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완성된 데이터셋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1289150" y="14078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2 (</a:t>
            </a:r>
            <a:r>
              <a:rPr b="1" lang="ko">
                <a:solidFill>
                  <a:srgbClr val="00482B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영어</a:t>
            </a:r>
            <a:r>
              <a:rPr b="1" lang="ko">
                <a:solidFill>
                  <a:srgbClr val="00482B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00482B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5766575" y="140782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3 (</a:t>
            </a: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한글</a:t>
            </a: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00482B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527850" y="1230763"/>
            <a:ext cx="18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번역</a:t>
            </a:r>
            <a:endParaRPr b="1"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4650"/>
            <a:ext cx="4094876" cy="320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99550"/>
            <a:ext cx="4242100" cy="32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/>
          <p:nvPr/>
        </p:nvSpPr>
        <p:spPr>
          <a:xfrm>
            <a:off x="4559000" y="1753475"/>
            <a:ext cx="4325100" cy="331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38"/>
          <p:cNvCxnSpPr/>
          <p:nvPr/>
        </p:nvCxnSpPr>
        <p:spPr>
          <a:xfrm>
            <a:off x="3514725" y="1582025"/>
            <a:ext cx="183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모델링(1)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사용한 모델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149075" y="1458600"/>
            <a:ext cx="844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600"/>
              <a:buFont typeface="NanumGothic ExtraBold"/>
              <a:buChar char="-"/>
            </a:pPr>
            <a:r>
              <a:rPr lang="ko" sz="16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Bert / KoBert (Bidirectional Encoder Representations from Transformer)</a:t>
            </a:r>
            <a:endParaRPr sz="16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00482B"/>
                </a:solidFill>
              </a:rPr>
              <a:t> </a:t>
            </a:r>
            <a:endParaRPr b="1" sz="600">
              <a:solidFill>
                <a:srgbClr val="00482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텍스트를 양방향(앞뒤)으로 확인하여 자연어를 처리하는 모델로 다른 모델에 비해 정확도가 높음</a:t>
            </a:r>
            <a:endParaRPr sz="16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00482B"/>
                </a:solidFill>
              </a:rPr>
              <a:t> </a:t>
            </a:r>
            <a:endParaRPr b="1" sz="600">
              <a:solidFill>
                <a:srgbClr val="00482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482B"/>
              </a:solidFill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186349" y="43175"/>
            <a:ext cx="6404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모델링(1) - 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소개</a:t>
            </a:r>
            <a:endParaRPr sz="29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13" y="2668075"/>
            <a:ext cx="4982978" cy="2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4294967295" type="title"/>
          </p:nvPr>
        </p:nvSpPr>
        <p:spPr>
          <a:xfrm>
            <a:off x="641797" y="149789"/>
            <a:ext cx="7547700" cy="61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3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332950" y="1104673"/>
            <a:ext cx="81654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대회 및 데이터 소개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가공(1)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모델링(1)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가공(2)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모델링(2)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2200"/>
              <a:buFont typeface="Nanum Gothic"/>
              <a:buAutoNum type="arabicPeriod"/>
            </a:pPr>
            <a:r>
              <a:rPr b="1" lang="ko" sz="2200">
                <a:solidFill>
                  <a:srgbClr val="00462A"/>
                </a:solidFill>
                <a:latin typeface="Nanum Gothic"/>
                <a:ea typeface="Nanum Gothic"/>
                <a:cs typeface="Nanum Gothic"/>
                <a:sym typeface="Nanum Gothic"/>
              </a:rPr>
              <a:t>결론 및 제언</a:t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2 (영어)</a:t>
            </a:r>
            <a:endParaRPr b="1">
              <a:solidFill>
                <a:srgbClr val="00482B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149075" y="14797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(1) BERT 학습 모델 생성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3450"/>
            <a:ext cx="7843270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51550"/>
            <a:ext cx="3077982" cy="19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149075" y="10987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(2) 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0" y="1611500"/>
            <a:ext cx="4330476" cy="32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750" y="1391625"/>
            <a:ext cx="3026924" cy="37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749" y="988138"/>
            <a:ext cx="2453800" cy="138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773" y="991425"/>
            <a:ext cx="2453800" cy="35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0" y="10112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(2) 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950" y="1056000"/>
            <a:ext cx="2457294" cy="3979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43"/>
          <p:cNvSpPr/>
          <p:nvPr/>
        </p:nvSpPr>
        <p:spPr>
          <a:xfrm>
            <a:off x="2773025" y="2042500"/>
            <a:ext cx="909300" cy="17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2773025" y="3367650"/>
            <a:ext cx="909300" cy="17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2712550" y="4722625"/>
            <a:ext cx="909300" cy="17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 (한글)</a:t>
            </a:r>
            <a:endParaRPr b="1">
              <a:solidFill>
                <a:srgbClr val="00482B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973325"/>
            <a:ext cx="2364800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875" y="1973325"/>
            <a:ext cx="4729474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75" y="3181375"/>
            <a:ext cx="3724275" cy="1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348" y="3181373"/>
            <a:ext cx="4964672" cy="14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117775" y="14823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(1)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라이브러리 설치 및 임포트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(2) KoBERT 입력 가능 데이터로 변환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662675"/>
            <a:ext cx="2586325" cy="7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175" y="1662675"/>
            <a:ext cx="6072026" cy="26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740088"/>
            <a:ext cx="1835725" cy="16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175" y="1738313"/>
            <a:ext cx="6630026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(2) KoBERT 입력 가능 데이터로 변환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1422775"/>
            <a:ext cx="4053150" cy="359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(3) KoBERT 학습 모델 생성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600" y="1422775"/>
            <a:ext cx="3101701" cy="36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600" y="1878875"/>
            <a:ext cx="4012475" cy="7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612" y="2718275"/>
            <a:ext cx="4385168" cy="21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/>
          <p:nvPr/>
        </p:nvSpPr>
        <p:spPr>
          <a:xfrm>
            <a:off x="880625" y="1963875"/>
            <a:ext cx="826200" cy="10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477325"/>
            <a:ext cx="7663175" cy="33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(4) KoBERT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3071475"/>
            <a:ext cx="4534625" cy="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1661600"/>
            <a:ext cx="6077675" cy="10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/>
        </p:nvSpPr>
        <p:spPr>
          <a:xfrm>
            <a:off x="1845425" y="2756425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1323275" y="3881000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9"/>
          <p:cNvSpPr/>
          <p:nvPr/>
        </p:nvSpPr>
        <p:spPr>
          <a:xfrm>
            <a:off x="1176050" y="2571925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9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(4) KoBERT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422775"/>
            <a:ext cx="4849831" cy="3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1422775"/>
            <a:ext cx="2862700" cy="1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(5) KoBERT 예측 데이터셋 생성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62" name="Google Shape;362;p50"/>
          <p:cNvGraphicFramePr/>
          <p:nvPr/>
        </p:nvGraphicFramePr>
        <p:xfrm>
          <a:off x="5293875" y="36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1053600"/>
                <a:gridCol w="161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0.849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63" name="Google Shape;363;p50"/>
          <p:cNvCxnSpPr/>
          <p:nvPr/>
        </p:nvCxnSpPr>
        <p:spPr>
          <a:xfrm>
            <a:off x="6628025" y="2775188"/>
            <a:ext cx="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대회 및 데이터 소개</a:t>
            </a:r>
            <a:endParaRPr b="1" sz="20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9" name="Google Shape;369;p51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3 (</a:t>
            </a: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한글</a:t>
            </a: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00482B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117775" y="14823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(1) KoBERT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0" y="1882575"/>
            <a:ext cx="1537150" cy="14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500" y="1882575"/>
            <a:ext cx="7093724" cy="30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(1) KoBERT 모델 학습 진행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175"/>
            <a:ext cx="6334401" cy="11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50" y="3194425"/>
            <a:ext cx="4850826" cy="10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2"/>
          <p:cNvSpPr txBox="1"/>
          <p:nvPr/>
        </p:nvSpPr>
        <p:spPr>
          <a:xfrm>
            <a:off x="1845425" y="2756425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1207200" y="2534125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"/>
          <p:cNvSpPr/>
          <p:nvPr/>
        </p:nvSpPr>
        <p:spPr>
          <a:xfrm>
            <a:off x="1354450" y="4047150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186348" y="43175"/>
            <a:ext cx="859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3. 모델링(1)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422775"/>
            <a:ext cx="4849831" cy="3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1422775"/>
            <a:ext cx="2862700" cy="1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 txBox="1"/>
          <p:nvPr/>
        </p:nvSpPr>
        <p:spPr>
          <a:xfrm>
            <a:off x="149075" y="1022575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(2) KoBERT 예측 데이터셋 생성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92" name="Google Shape;392;p53"/>
          <p:cNvGraphicFramePr/>
          <p:nvPr/>
        </p:nvGraphicFramePr>
        <p:xfrm>
          <a:off x="5293875" y="36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1053600"/>
                <a:gridCol w="161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0.825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93" name="Google Shape;393;p53"/>
          <p:cNvCxnSpPr/>
          <p:nvPr/>
        </p:nvCxnSpPr>
        <p:spPr>
          <a:xfrm>
            <a:off x="6628025" y="2775188"/>
            <a:ext cx="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가공(2)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/>
        </p:nvSpPr>
        <p:spPr>
          <a:xfrm>
            <a:off x="186348" y="43175"/>
            <a:ext cx="884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4. 데이터 가공(2) 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405" name="Google Shape;405;p55"/>
          <p:cNvGraphicFramePr/>
          <p:nvPr/>
        </p:nvGraphicFramePr>
        <p:xfrm>
          <a:off x="1393325" y="1627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2142850"/>
                <a:gridCol w="2142850"/>
                <a:gridCol w="2142850"/>
              </a:tblGrid>
              <a:tr h="3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train acc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</a:tr>
              <a:tr h="3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1을 활용한 모델링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0.849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3을 활용한 모델링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0.993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0.825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6" name="Google Shape;406;p55"/>
          <p:cNvSpPr/>
          <p:nvPr/>
        </p:nvSpPr>
        <p:spPr>
          <a:xfrm>
            <a:off x="394100" y="3148450"/>
            <a:ext cx="8427000" cy="16677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데이터에 대한 정확도는 매우 우수하나, 테스트 데이터에서의 정확도는 상대적으로 떨어진다.</a:t>
            </a:r>
            <a:endParaRPr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이는 과적합으로 인한 결과로, 과적합 문제를 해결하기 위해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증강</a:t>
            </a: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을 시도하였다.</a:t>
            </a:r>
            <a:endParaRPr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증강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Font typeface="Nanum Gothic"/>
              <a:buChar char="-"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데이터에 약간의 변형을 준 데이터</a:t>
            </a: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를 학습에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추가로 이용</a:t>
            </a: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방법</a:t>
            </a:r>
            <a:endParaRPr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Font typeface="Nanum Gothic"/>
              <a:buChar char="-"/>
            </a:pP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머신러닝 모델이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더욱 다양한 케이스를 학습</a:t>
            </a:r>
            <a:r>
              <a:rPr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있도록 함으로써 과대적합 방지</a:t>
            </a:r>
            <a:endParaRPr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7" name="Google Shape;407;p55"/>
          <p:cNvCxnSpPr/>
          <p:nvPr/>
        </p:nvCxnSpPr>
        <p:spPr>
          <a:xfrm rot="10800000">
            <a:off x="5689463" y="1839500"/>
            <a:ext cx="0" cy="76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5"/>
          <p:cNvCxnSpPr/>
          <p:nvPr/>
        </p:nvCxnSpPr>
        <p:spPr>
          <a:xfrm rot="10800000">
            <a:off x="5689463" y="2243838"/>
            <a:ext cx="0" cy="76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186348" y="43175"/>
            <a:ext cx="884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데이터 가공(2) 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13" y="1011750"/>
            <a:ext cx="2659175" cy="25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125" y="1017475"/>
            <a:ext cx="2659175" cy="249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450" y="1017475"/>
            <a:ext cx="2659175" cy="249297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/>
          <p:nvPr/>
        </p:nvSpPr>
        <p:spPr>
          <a:xfrm>
            <a:off x="763750" y="950775"/>
            <a:ext cx="1558500" cy="2649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3784975" y="950775"/>
            <a:ext cx="1558500" cy="2649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</a:t>
            </a:r>
            <a:endParaRPr b="1">
              <a:solidFill>
                <a:srgbClr val="00482B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6806200" y="950775"/>
            <a:ext cx="1558500" cy="2649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3</a:t>
            </a:r>
            <a:endParaRPr b="1">
              <a:solidFill>
                <a:srgbClr val="00482B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31150" y="3701750"/>
            <a:ext cx="8681700" cy="13170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데이터1과 데이터3은 원본 데이터를 약간씩 변형한 데이터이므로, 데이터 증강에 활용</a:t>
            </a:r>
            <a:endParaRPr sz="13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300"/>
              <a:buFont typeface="Nanum Gothic"/>
              <a:buChar char="-"/>
            </a:pP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</a:t>
            </a:r>
            <a:r>
              <a:rPr b="1"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데이터를 포함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한 총 </a:t>
            </a:r>
            <a:r>
              <a:rPr b="1"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3가지 조합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의 학습 데이터로 모델링 재시도</a:t>
            </a:r>
            <a:endParaRPr sz="13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300"/>
              <a:buFont typeface="Nanum Gothic"/>
              <a:buAutoNum type="arabicParenR"/>
            </a:pPr>
            <a:r>
              <a:rPr b="1"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ko" sz="1300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</a:t>
            </a:r>
            <a:endParaRPr b="1" sz="1300">
              <a:solidFill>
                <a:srgbClr val="00482B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300"/>
              <a:buFont typeface="Nanum Gothic"/>
              <a:buAutoNum type="arabicParenR"/>
            </a:pPr>
            <a:r>
              <a:rPr b="1"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ko" sz="1300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3</a:t>
            </a:r>
            <a:endParaRPr b="1" sz="1300">
              <a:solidFill>
                <a:srgbClr val="00482B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300"/>
              <a:buFont typeface="Nanum Gothic"/>
              <a:buAutoNum type="arabicParenR"/>
            </a:pPr>
            <a:r>
              <a:rPr b="1"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ko" sz="1300">
                <a:solidFill>
                  <a:srgbClr val="00482B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1</a:t>
            </a:r>
            <a:r>
              <a:rPr lang="ko" sz="13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+ </a:t>
            </a:r>
            <a:r>
              <a:rPr b="1" lang="ko" sz="1300">
                <a:solidFill>
                  <a:srgbClr val="00482B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데이터 3</a:t>
            </a:r>
            <a:endParaRPr b="1" sz="1300">
              <a:solidFill>
                <a:srgbClr val="00482B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1" name="Google Shape;421;p56"/>
          <p:cNvCxnSpPr/>
          <p:nvPr/>
        </p:nvCxnSpPr>
        <p:spPr>
          <a:xfrm flipH="1">
            <a:off x="6020925" y="1104925"/>
            <a:ext cx="9900" cy="25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6"/>
          <p:cNvCxnSpPr/>
          <p:nvPr/>
        </p:nvCxnSpPr>
        <p:spPr>
          <a:xfrm flipH="1">
            <a:off x="3021913" y="1104925"/>
            <a:ext cx="9900" cy="25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모델링(2)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/>
        </p:nvSpPr>
        <p:spPr>
          <a:xfrm>
            <a:off x="186348" y="43175"/>
            <a:ext cx="8871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모델링(2)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149075" y="991425"/>
            <a:ext cx="30426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데이터, 데이터 1 병합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3921375" y="2589075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36" name="Google Shape;436;p58"/>
          <p:cNvCxnSpPr/>
          <p:nvPr/>
        </p:nvCxnSpPr>
        <p:spPr>
          <a:xfrm>
            <a:off x="1901775" y="1567700"/>
            <a:ext cx="5400" cy="22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4134425"/>
            <a:ext cx="2494500" cy="9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58"/>
          <p:cNvCxnSpPr/>
          <p:nvPr/>
        </p:nvCxnSpPr>
        <p:spPr>
          <a:xfrm rot="10800000">
            <a:off x="3398263" y="4094288"/>
            <a:ext cx="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39" name="Google Shape;439;p58"/>
          <p:cNvGraphicFramePr/>
          <p:nvPr/>
        </p:nvGraphicFramePr>
        <p:xfrm>
          <a:off x="4152950" y="427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1053600"/>
                <a:gridCol w="161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0.848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75" y="1612825"/>
            <a:ext cx="1547643" cy="16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025" y="1509213"/>
            <a:ext cx="5477974" cy="12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/>
          <p:nvPr/>
        </p:nvSpPr>
        <p:spPr>
          <a:xfrm>
            <a:off x="2945825" y="2604688"/>
            <a:ext cx="975600" cy="15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025" y="2863387"/>
            <a:ext cx="4173725" cy="11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/>
          <p:nvPr/>
        </p:nvSpPr>
        <p:spPr>
          <a:xfrm>
            <a:off x="2980600" y="3832325"/>
            <a:ext cx="10152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/>
        </p:nvSpPr>
        <p:spPr>
          <a:xfrm>
            <a:off x="149075" y="991425"/>
            <a:ext cx="30426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2)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데이터, 데이터 3 병합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186348" y="43175"/>
            <a:ext cx="8871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모델링(2)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1567687"/>
            <a:ext cx="1564563" cy="161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25" y="1576950"/>
            <a:ext cx="6402575" cy="10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6850" y="2946700"/>
            <a:ext cx="4794401" cy="8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/>
          <p:cNvSpPr txBox="1"/>
          <p:nvPr/>
        </p:nvSpPr>
        <p:spPr>
          <a:xfrm>
            <a:off x="3921375" y="2589075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3100975" y="2441075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3159850" y="3631100"/>
            <a:ext cx="1122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59"/>
          <p:cNvCxnSpPr/>
          <p:nvPr/>
        </p:nvCxnSpPr>
        <p:spPr>
          <a:xfrm>
            <a:off x="1901775" y="1567700"/>
            <a:ext cx="5400" cy="22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58" name="Google Shape;45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350" y="3982075"/>
            <a:ext cx="2668300" cy="988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59"/>
          <p:cNvCxnSpPr/>
          <p:nvPr/>
        </p:nvCxnSpPr>
        <p:spPr>
          <a:xfrm rot="10800000">
            <a:off x="3503800" y="4094288"/>
            <a:ext cx="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60" name="Google Shape;460;p59"/>
          <p:cNvGraphicFramePr/>
          <p:nvPr/>
        </p:nvGraphicFramePr>
        <p:xfrm>
          <a:off x="4152950" y="427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1053600"/>
                <a:gridCol w="161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0.851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/>
        </p:nvSpPr>
        <p:spPr>
          <a:xfrm>
            <a:off x="149075" y="991425"/>
            <a:ext cx="35172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3)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데이터, 데이터 1,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3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병합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186348" y="43175"/>
            <a:ext cx="8871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모델링(2) - KOBERT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67" name="Google Shape;467;p60"/>
          <p:cNvCxnSpPr/>
          <p:nvPr/>
        </p:nvCxnSpPr>
        <p:spPr>
          <a:xfrm>
            <a:off x="1901775" y="1567700"/>
            <a:ext cx="5400" cy="22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68" name="Google Shape;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3982075"/>
            <a:ext cx="2668300" cy="988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60"/>
          <p:cNvCxnSpPr/>
          <p:nvPr/>
        </p:nvCxnSpPr>
        <p:spPr>
          <a:xfrm rot="10800000">
            <a:off x="3503800" y="4094288"/>
            <a:ext cx="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70" name="Google Shape;470;p60"/>
          <p:cNvGraphicFramePr/>
          <p:nvPr/>
        </p:nvGraphicFramePr>
        <p:xfrm>
          <a:off x="4152950" y="427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1053600"/>
                <a:gridCol w="161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0.853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25" y="1567700"/>
            <a:ext cx="5844251" cy="11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0"/>
          <p:cNvSpPr/>
          <p:nvPr/>
        </p:nvSpPr>
        <p:spPr>
          <a:xfrm>
            <a:off x="3020615" y="2523789"/>
            <a:ext cx="1076100" cy="16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50" y="1567700"/>
            <a:ext cx="1564575" cy="15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025" y="2916800"/>
            <a:ext cx="4065808" cy="9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0"/>
          <p:cNvSpPr txBox="1"/>
          <p:nvPr/>
        </p:nvSpPr>
        <p:spPr>
          <a:xfrm>
            <a:off x="3885700" y="2628050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…</a:t>
            </a:r>
            <a:endParaRPr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6" name="Google Shape;476;p60"/>
          <p:cNvSpPr/>
          <p:nvPr/>
        </p:nvSpPr>
        <p:spPr>
          <a:xfrm>
            <a:off x="2997525" y="3755775"/>
            <a:ext cx="10083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대회 소개</a:t>
            </a:r>
            <a:endParaRPr sz="35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675"/>
            <a:ext cx="8839200" cy="203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/>
        </p:nvSpPr>
        <p:spPr>
          <a:xfrm>
            <a:off x="152400" y="3460850"/>
            <a:ext cx="721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주최 및 주관 : 데이콘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목표 :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뉴스 헤드라인을 이용하여, 뉴스의 주제를 분류하는 알고리즘 개발</a:t>
            </a:r>
            <a:endParaRPr b="1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ko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평가 지표 : </a:t>
            </a:r>
            <a:r>
              <a:rPr b="1" lang="ko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Accuracy</a:t>
            </a:r>
            <a:endParaRPr b="1" sz="16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/>
        </p:nvSpPr>
        <p:spPr>
          <a:xfrm>
            <a:off x="186348" y="43175"/>
            <a:ext cx="8871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모델링(2) - Voting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p61"/>
          <p:cNvSpPr txBox="1"/>
          <p:nvPr/>
        </p:nvSpPr>
        <p:spPr>
          <a:xfrm>
            <a:off x="149075" y="991425"/>
            <a:ext cx="68337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1, 데이터 3, (원본 + 데이터 3), (원본 + 데이터 1 + 데이터 3) 모델 병합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524175"/>
            <a:ext cx="2672050" cy="2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575" y="1524175"/>
            <a:ext cx="2956450" cy="26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1"/>
          <p:cNvSpPr/>
          <p:nvPr/>
        </p:nvSpPr>
        <p:spPr>
          <a:xfrm>
            <a:off x="5486400" y="2875675"/>
            <a:ext cx="257100" cy="133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61"/>
          <p:cNvCxnSpPr/>
          <p:nvPr/>
        </p:nvCxnSpPr>
        <p:spPr>
          <a:xfrm>
            <a:off x="5927450" y="3543763"/>
            <a:ext cx="548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87" name="Google Shape;487;p61"/>
          <p:cNvGraphicFramePr/>
          <p:nvPr/>
        </p:nvGraphicFramePr>
        <p:xfrm>
          <a:off x="6660100" y="334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885900"/>
                <a:gridCol w="1357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0.858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/>
        </p:nvSpPr>
        <p:spPr>
          <a:xfrm>
            <a:off x="186348" y="43175"/>
            <a:ext cx="8871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5. 모델링(2) - Voting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3" name="Google Shape;493;p62"/>
          <p:cNvSpPr txBox="1"/>
          <p:nvPr/>
        </p:nvSpPr>
        <p:spPr>
          <a:xfrm>
            <a:off x="149075" y="991425"/>
            <a:ext cx="31320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2) KoBERT 모델 전체 병합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524175"/>
            <a:ext cx="2747550" cy="26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00" y="1524175"/>
            <a:ext cx="2747550" cy="253600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/>
          <p:nvPr/>
        </p:nvSpPr>
        <p:spPr>
          <a:xfrm>
            <a:off x="5506464" y="2802533"/>
            <a:ext cx="239100" cy="125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62"/>
          <p:cNvCxnSpPr/>
          <p:nvPr/>
        </p:nvCxnSpPr>
        <p:spPr>
          <a:xfrm>
            <a:off x="5914325" y="3325563"/>
            <a:ext cx="548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98" name="Google Shape;498;p62"/>
          <p:cNvGraphicFramePr/>
          <p:nvPr/>
        </p:nvGraphicFramePr>
        <p:xfrm>
          <a:off x="6646975" y="312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885900"/>
                <a:gridCol w="1357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482B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0.854</a:t>
                      </a:r>
                      <a:endParaRPr b="1">
                        <a:solidFill>
                          <a:srgbClr val="00482B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결론 및 제언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 결론 및 제언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0" name="Google Shape;510;p64"/>
          <p:cNvSpPr txBox="1"/>
          <p:nvPr/>
        </p:nvSpPr>
        <p:spPr>
          <a:xfrm>
            <a:off x="149075" y="991425"/>
            <a:ext cx="35172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KoBERT 모델 성능 비교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11" name="Google Shape;511;p64"/>
          <p:cNvGraphicFramePr/>
          <p:nvPr/>
        </p:nvGraphicFramePr>
        <p:xfrm>
          <a:off x="321263" y="152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{D049157B-06C2-4A83-8C1E-D93C96F4FBF9}</a:tableStyleId>
              </a:tblPr>
              <a:tblGrid>
                <a:gridCol w="2515600"/>
                <a:gridCol w="2515600"/>
                <a:gridCol w="2515600"/>
              </a:tblGrid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train acc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 acc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①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1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0.849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②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3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0.993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0.825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③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원본 + 데이터 1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0.985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④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원본 + 데이터 3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0.851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⑤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원본 + 데이터 1 + 데이터 3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0.979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0.853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oting (①+②+④+⑤)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0.858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oting (①+②+③+④+⑤)</a:t>
                      </a:r>
                      <a:endParaRPr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0.854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482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512" name="Google Shape;512;p64"/>
          <p:cNvSpPr/>
          <p:nvPr/>
        </p:nvSpPr>
        <p:spPr>
          <a:xfrm>
            <a:off x="7645100" y="2111950"/>
            <a:ext cx="311700" cy="5376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4"/>
          <p:cNvSpPr/>
          <p:nvPr/>
        </p:nvSpPr>
        <p:spPr>
          <a:xfrm>
            <a:off x="7691900" y="2992575"/>
            <a:ext cx="264900" cy="95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4"/>
          <p:cNvSpPr txBox="1"/>
          <p:nvPr/>
        </p:nvSpPr>
        <p:spPr>
          <a:xfrm>
            <a:off x="8010100" y="2196100"/>
            <a:ext cx="7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과적합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5" name="Google Shape;515;p64"/>
          <p:cNvSpPr txBox="1"/>
          <p:nvPr/>
        </p:nvSpPr>
        <p:spPr>
          <a:xfrm>
            <a:off x="7899700" y="3194775"/>
            <a:ext cx="9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과적합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anum Gothic"/>
                <a:ea typeface="Nanum Gothic"/>
                <a:cs typeface="Nanum Gothic"/>
                <a:sym typeface="Nanum Gothic"/>
              </a:rPr>
              <a:t>소폭 해소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6203375" y="4130375"/>
            <a:ext cx="810600" cy="31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4"/>
          <p:cNvSpPr txBox="1"/>
          <p:nvPr/>
        </p:nvSpPr>
        <p:spPr>
          <a:xfrm>
            <a:off x="6967175" y="4105475"/>
            <a:ext cx="9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&lt;&lt; BEST!</a:t>
            </a:r>
            <a:endParaRPr sz="1200">
              <a:solidFill>
                <a:srgbClr val="FF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18" name="Google Shape;518;p64"/>
          <p:cNvCxnSpPr/>
          <p:nvPr/>
        </p:nvCxnSpPr>
        <p:spPr>
          <a:xfrm>
            <a:off x="8375800" y="2605888"/>
            <a:ext cx="12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6. 결론 및 제언</a:t>
            </a:r>
            <a:endParaRPr sz="35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4" name="Google Shape;524;p65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제언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5" name="Google Shape;525;p65"/>
          <p:cNvSpPr/>
          <p:nvPr/>
        </p:nvSpPr>
        <p:spPr>
          <a:xfrm>
            <a:off x="570150" y="1808025"/>
            <a:ext cx="8003700" cy="135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대회에 참여한 다른 사람들의 코드를 참고해보니, 원본 데이터에 존재하는 특수문자를 제거하지 않았을 때 모델의 성능이 소폭 향상된다는 것을 알게 되었다.</a:t>
            </a:r>
            <a:endParaRPr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추후 이를 보완하여 특수문자를 모두 포함시킨 데이터를 분석에 활용한다면 보다 높은 정확도를 얻을 수 있을 것으로 기대된다.</a:t>
            </a:r>
            <a:endParaRPr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6" name="Google Shape;526;p65"/>
          <p:cNvSpPr/>
          <p:nvPr/>
        </p:nvSpPr>
        <p:spPr>
          <a:xfrm>
            <a:off x="647100" y="1644375"/>
            <a:ext cx="1605300" cy="342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71616"/>
                </a:solidFill>
                <a:latin typeface="Nanum Gothic"/>
                <a:ea typeface="Nanum Gothic"/>
                <a:cs typeface="Nanum Gothic"/>
                <a:sym typeface="Nanum Gothic"/>
              </a:rPr>
              <a:t>(1) 특수문자 포함</a:t>
            </a:r>
            <a:endParaRPr b="1">
              <a:solidFill>
                <a:srgbClr val="17161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65"/>
          <p:cNvSpPr/>
          <p:nvPr/>
        </p:nvSpPr>
        <p:spPr>
          <a:xfrm>
            <a:off x="570150" y="3495675"/>
            <a:ext cx="8003700" cy="135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데이터셋의 경우, 라벨 값의 분포가 균등하지 않았다.</a:t>
            </a:r>
            <a:endParaRPr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Stratified K-fold 교차 검증을 활용해 모델링을 진행한다면 보다 높은 정확도를 얻을 수 있을 것으로 기대된다.</a:t>
            </a:r>
            <a:endParaRPr sz="12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65"/>
          <p:cNvSpPr/>
          <p:nvPr/>
        </p:nvSpPr>
        <p:spPr>
          <a:xfrm>
            <a:off x="647100" y="3332025"/>
            <a:ext cx="1923300" cy="342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71616"/>
                </a:solidFill>
                <a:latin typeface="Nanum Gothic"/>
                <a:ea typeface="Nanum Gothic"/>
                <a:cs typeface="Nanum Gothic"/>
                <a:sym typeface="Nanum Gothic"/>
              </a:rPr>
              <a:t>(2) Stratified K-fold </a:t>
            </a:r>
            <a:endParaRPr b="1">
              <a:solidFill>
                <a:srgbClr val="17161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type="ctrTitle"/>
          </p:nvPr>
        </p:nvSpPr>
        <p:spPr>
          <a:xfrm>
            <a:off x="489261" y="2329444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감사합니다.</a:t>
            </a:r>
            <a:endParaRPr b="1" sz="2000">
              <a:solidFill>
                <a:srgbClr val="00462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소개</a:t>
            </a:r>
            <a:endParaRPr sz="35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825" y="2980950"/>
            <a:ext cx="2498500" cy="2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825" y="920225"/>
            <a:ext cx="3229950" cy="1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50" y="1718475"/>
            <a:ext cx="4874950" cy="29380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6"/>
          <p:cNvCxnSpPr/>
          <p:nvPr/>
        </p:nvCxnSpPr>
        <p:spPr>
          <a:xfrm flipH="1" rot="10800000">
            <a:off x="4700150" y="1564775"/>
            <a:ext cx="449700" cy="40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6"/>
          <p:cNvSpPr/>
          <p:nvPr/>
        </p:nvSpPr>
        <p:spPr>
          <a:xfrm>
            <a:off x="4482200" y="2048300"/>
            <a:ext cx="504000" cy="19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437750" y="1169275"/>
            <a:ext cx="449700" cy="163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6041975" y="3527425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5871625" y="4311600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6010275" y="4154975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6073425" y="4509300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train data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186352" y="43175"/>
            <a:ext cx="518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데이터 소개</a:t>
            </a:r>
            <a:endParaRPr sz="35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1639625"/>
            <a:ext cx="4148924" cy="3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9625"/>
            <a:ext cx="2453050" cy="1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5317225" y="2194800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5189050" y="2845950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5060900" y="3043650"/>
            <a:ext cx="449700" cy="19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test data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ctrTitle"/>
          </p:nvPr>
        </p:nvSpPr>
        <p:spPr>
          <a:xfrm>
            <a:off x="403586" y="2361319"/>
            <a:ext cx="8165400" cy="150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가공(1)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900">
              <a:solidFill>
                <a:srgbClr val="0046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3200">
              <a:solidFill>
                <a:srgbClr val="00462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86350" y="43175"/>
            <a:ext cx="8569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데이터 </a:t>
            </a: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가공(1) - 데이터 1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특수문자 수정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531687"/>
            <a:ext cx="5029538" cy="12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5" y="2955375"/>
            <a:ext cx="3918976" cy="11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2955375"/>
            <a:ext cx="3517325" cy="1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86350" y="43175"/>
            <a:ext cx="8569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48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데이터 가공(1) - 데이터 1</a:t>
            </a:r>
            <a:endParaRPr sz="2800">
              <a:solidFill>
                <a:srgbClr val="00482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149075" y="991425"/>
            <a:ext cx="1923300" cy="400200"/>
          </a:xfrm>
          <a:prstGeom prst="rect">
            <a:avLst/>
          </a:prstGeom>
          <a:noFill/>
          <a:ln cap="flat" cmpd="sng" w="19050">
            <a:solidFill>
              <a:srgbClr val="0048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영어 수정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524175"/>
            <a:ext cx="2181075" cy="7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5" y="2354500"/>
            <a:ext cx="8867624" cy="24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222A35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